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590" r:id="rId2"/>
    <p:sldId id="591" r:id="rId3"/>
    <p:sldId id="602" r:id="rId4"/>
    <p:sldId id="608" r:id="rId5"/>
    <p:sldId id="604" r:id="rId6"/>
    <p:sldId id="606" r:id="rId7"/>
    <p:sldId id="607" r:id="rId8"/>
    <p:sldId id="610" r:id="rId9"/>
    <p:sldId id="674" r:id="rId10"/>
    <p:sldId id="614" r:id="rId11"/>
    <p:sldId id="622" r:id="rId12"/>
    <p:sldId id="642" r:id="rId13"/>
    <p:sldId id="643" r:id="rId14"/>
    <p:sldId id="649" r:id="rId15"/>
    <p:sldId id="651" r:id="rId16"/>
    <p:sldId id="657" r:id="rId17"/>
    <p:sldId id="673" r:id="rId18"/>
    <p:sldId id="694" r:id="rId19"/>
    <p:sldId id="626" r:id="rId20"/>
    <p:sldId id="627" r:id="rId21"/>
    <p:sldId id="690" r:id="rId22"/>
    <p:sldId id="698" r:id="rId23"/>
    <p:sldId id="700" r:id="rId24"/>
    <p:sldId id="704" r:id="rId25"/>
    <p:sldId id="711" r:id="rId26"/>
    <p:sldId id="716" r:id="rId27"/>
    <p:sldId id="723" r:id="rId28"/>
    <p:sldId id="724" r:id="rId29"/>
    <p:sldId id="730" r:id="rId30"/>
    <p:sldId id="735" r:id="rId31"/>
    <p:sldId id="737" r:id="rId32"/>
    <p:sldId id="623" r:id="rId3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5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fr-FR" dirty="0" smtClean="0"/>
              <a:t>Photo Club Rebecq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5FB2D56-C838-4934-8B5F-FF58E241BF43}" type="datetimeFigureOut">
              <a:rPr lang="fr-FR" smtClean="0"/>
              <a:pPr/>
              <a:t>10/09/2015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495629A-FD26-4A18-B821-D288BDABE98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fr-FR" dirty="0" smtClean="0"/>
              <a:t>Photo Club Rebecq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65ACEBD-6A01-4840-AC20-DFC2B70C1A07}" type="datetimeFigureOut">
              <a:rPr lang="fr-FR" smtClean="0"/>
              <a:pPr/>
              <a:t>10/09/2015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5AF9696-E617-4E8C-8257-C53A135956E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Club Rebecq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F9696-E617-4E8C-8257-C53A135956E4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0687-DEBF-4D03-8456-7C0FC0A5A778}" type="datetime1">
              <a:rPr lang="fr-FR" smtClean="0"/>
              <a:pPr/>
              <a:t>10/09/2015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9872-4F6B-4417-BFB4-7040792F54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13CB-85F7-4F65-9D52-488E74062C3A}" type="datetime1">
              <a:rPr lang="fr-FR" smtClean="0"/>
              <a:pPr/>
              <a:t>10/09/2015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9872-4F6B-4417-BFB4-7040792F54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6150-6DC8-4B74-881A-0705760640AE}" type="datetime1">
              <a:rPr lang="fr-FR" smtClean="0"/>
              <a:pPr/>
              <a:t>10/09/2015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9872-4F6B-4417-BFB4-7040792F54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9379-CFAC-4555-A9EB-4735A78A6AB0}" type="datetime1">
              <a:rPr lang="fr-FR" smtClean="0"/>
              <a:pPr/>
              <a:t>10/09/2015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9872-4F6B-4417-BFB4-7040792F54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523D1-71BA-4A8A-80A3-EA50881F2902}" type="datetime1">
              <a:rPr lang="fr-FR" smtClean="0"/>
              <a:pPr/>
              <a:t>10/09/2015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9872-4F6B-4417-BFB4-7040792F54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1FFA-078D-4271-9ACC-58904FACD54E}" type="datetime1">
              <a:rPr lang="fr-FR" smtClean="0"/>
              <a:pPr/>
              <a:t>10/09/2015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9872-4F6B-4417-BFB4-7040792F54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A9BB-E01C-4114-8F46-1D4F74F7D13A}" type="datetime1">
              <a:rPr lang="fr-FR" smtClean="0"/>
              <a:pPr/>
              <a:t>10/09/2015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9872-4F6B-4417-BFB4-7040792F54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FD16-7719-429F-9674-3C7363375BA8}" type="datetime1">
              <a:rPr lang="fr-FR" smtClean="0"/>
              <a:pPr/>
              <a:t>10/09/2015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9872-4F6B-4417-BFB4-7040792F54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6C59-DDCF-4495-B46D-442EE908813D}" type="datetime1">
              <a:rPr lang="fr-FR" smtClean="0"/>
              <a:pPr/>
              <a:t>10/09/2015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9872-4F6B-4417-BFB4-7040792F54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0BBA-F354-4535-A4E9-BCBCB6D526D3}" type="datetime1">
              <a:rPr lang="fr-FR" smtClean="0"/>
              <a:pPr/>
              <a:t>10/09/2015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9872-4F6B-4417-BFB4-7040792F54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7AEA-9312-409D-8604-FDF7F8881A6C}" type="datetime1">
              <a:rPr lang="fr-FR" smtClean="0"/>
              <a:pPr/>
              <a:t>10/09/2015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A9872-4F6B-4417-BFB4-7040792F54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59972-C768-47DF-BF11-ECF866A3B123}" type="datetime1">
              <a:rPr lang="fr-FR" smtClean="0"/>
              <a:pPr/>
              <a:t>10/09/2015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A9872-4F6B-4417-BFB4-7040792F549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1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>
            <a:spLocks noGrp="1"/>
          </p:cNvSpPr>
          <p:nvPr>
            <p:ph type="ctrTitle"/>
          </p:nvPr>
        </p:nvSpPr>
        <p:spPr>
          <a:xfrm>
            <a:off x="1440000" y="260648"/>
            <a:ext cx="7704856" cy="650503"/>
          </a:xfrm>
        </p:spPr>
        <p:txBody>
          <a:bodyPr>
            <a:normAutofit/>
          </a:bodyPr>
          <a:lstStyle/>
          <a:p>
            <a:pPr algn="l"/>
            <a:r>
              <a:rPr lang="fr-FR" sz="3200" dirty="0" smtClean="0"/>
              <a:t>Mise au point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 Freuville 11 Septembre 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10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au point et longueurs focales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 Freuville 11 Septembre 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324000" y="1339200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000" dirty="0" smtClean="0"/>
              <a:t>Les lentilles</a:t>
            </a:r>
            <a:endParaRPr lang="fr-F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itre 3"/>
          <p:cNvSpPr txBox="1">
            <a:spLocks/>
          </p:cNvSpPr>
          <p:nvPr/>
        </p:nvSpPr>
        <p:spPr>
          <a:xfrm>
            <a:off x="475200" y="4869160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Pour remédier à cela, on agrandi donc le passage des rayons lumineux pour augmenter l’éclairement; mais, ce faisant, il est nécessaire de corriger la dispersion de ces rayons au moyen d’un dispositif optique tel qu’une lentille.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875" y="2163763"/>
            <a:ext cx="809625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11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au point et longueurs focales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 Freuville 11 Septembre 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324000" y="1339200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000" dirty="0" smtClean="0"/>
              <a:t>Les lentilles</a:t>
            </a:r>
            <a:endParaRPr lang="fr-F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itre 3"/>
          <p:cNvSpPr txBox="1">
            <a:spLocks/>
          </p:cNvSpPr>
          <p:nvPr/>
        </p:nvSpPr>
        <p:spPr>
          <a:xfrm>
            <a:off x="475200" y="4869160"/>
            <a:ext cx="8345272" cy="6505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 peu de vocabulaire pour tenter d’expliquer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ce phénomène; par convention:</a:t>
            </a:r>
          </a:p>
          <a:p>
            <a:pPr>
              <a:spcBef>
                <a:spcPct val="0"/>
              </a:spcBef>
              <a:defRPr/>
            </a:pPr>
            <a:r>
              <a:rPr lang="fr-FR" sz="1200" dirty="0" smtClean="0"/>
              <a:t>A - B 	=	y	=	Sujet</a:t>
            </a:r>
          </a:p>
          <a:p>
            <a:pPr>
              <a:spcBef>
                <a:spcPct val="0"/>
              </a:spcBef>
              <a:defRPr/>
            </a:pPr>
            <a:r>
              <a:rPr lang="fr-FR" sz="1200" dirty="0" smtClean="0"/>
              <a:t>B - B</a:t>
            </a:r>
            <a:r>
              <a:rPr lang="fr-FR" sz="800" dirty="0" smtClean="0"/>
              <a:t>L</a:t>
            </a:r>
            <a:r>
              <a:rPr lang="fr-FR" sz="1200" dirty="0" smtClean="0"/>
              <a:t>	=	P	=	Distance de mise au point</a:t>
            </a:r>
          </a:p>
          <a:p>
            <a:pPr>
              <a:spcBef>
                <a:spcPct val="0"/>
              </a:spcBef>
              <a:defRPr/>
            </a:pPr>
            <a:r>
              <a:rPr lang="fr-FR" sz="1200" dirty="0" smtClean="0"/>
              <a:t>O	=	CO 	=	Centre Optique </a:t>
            </a:r>
          </a:p>
          <a:p>
            <a:pPr>
              <a:spcBef>
                <a:spcPct val="0"/>
              </a:spcBef>
              <a:defRPr/>
            </a:pPr>
            <a:r>
              <a:rPr lang="fr-FR" sz="1200" dirty="0" smtClean="0"/>
              <a:t>F’	=	F	=	Foyer</a:t>
            </a:r>
          </a:p>
          <a:p>
            <a:pPr>
              <a:spcBef>
                <a:spcPct val="0"/>
              </a:spcBef>
              <a:defRPr/>
            </a:pPr>
            <a:r>
              <a:rPr lang="fr-FR" sz="1200" dirty="0" smtClean="0"/>
              <a:t>A’ -  B’	=	y’	=	Image</a:t>
            </a:r>
          </a:p>
          <a:p>
            <a:pPr>
              <a:spcBef>
                <a:spcPct val="0"/>
              </a:spcBef>
              <a:defRPr/>
            </a:pPr>
            <a:r>
              <a:rPr lang="fr-FR" sz="1200" dirty="0" smtClean="0"/>
              <a:t>0 - F’			=	Focale</a:t>
            </a:r>
          </a:p>
          <a:p>
            <a:pPr>
              <a:spcBef>
                <a:spcPct val="0"/>
              </a:spcBef>
              <a:defRPr/>
            </a:pPr>
            <a:r>
              <a:rPr lang="fr-FR" sz="1200" dirty="0" smtClean="0"/>
              <a:t>O - A’ / B’	=	p’	=	Tirage</a:t>
            </a:r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113" y="2152650"/>
            <a:ext cx="81057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12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au point et longueurs focales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 Freuville 11 Septembre 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324000" y="1339200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000" dirty="0" smtClean="0"/>
              <a:t>Les lentilles</a:t>
            </a:r>
            <a:endParaRPr lang="fr-F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itre 3"/>
          <p:cNvSpPr txBox="1">
            <a:spLocks/>
          </p:cNvSpPr>
          <p:nvPr/>
        </p:nvSpPr>
        <p:spPr>
          <a:xfrm>
            <a:off x="475200" y="4869160"/>
            <a:ext cx="8345272" cy="6505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Examinons les séparément: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fr-FR" sz="2000" dirty="0" smtClean="0"/>
              <a:t> 1	0 - F’			=	Focale</a:t>
            </a:r>
          </a:p>
          <a:p>
            <a:pPr>
              <a:spcBef>
                <a:spcPct val="0"/>
              </a:spcBef>
              <a:defRPr/>
            </a:pPr>
            <a:r>
              <a:rPr lang="fr-FR" sz="2000" dirty="0" smtClean="0"/>
              <a:t>Pour un appareil avec un capteur « full frame » la focale de base est proche de 50 mm </a:t>
            </a:r>
          </a:p>
          <a:p>
            <a:pPr>
              <a:spcBef>
                <a:spcPct val="0"/>
              </a:spcBef>
              <a:defRPr/>
            </a:pPr>
            <a:r>
              <a:rPr lang="fr-FR" sz="1200" dirty="0" smtClean="0"/>
              <a:t> </a:t>
            </a:r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113" y="2152650"/>
            <a:ext cx="81057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lipse 12"/>
          <p:cNvSpPr/>
          <p:nvPr/>
        </p:nvSpPr>
        <p:spPr>
          <a:xfrm>
            <a:off x="4427984" y="3356992"/>
            <a:ext cx="108012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13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au point et longueurs focales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 Freuville 11 Septembre 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324000" y="1339200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000" dirty="0" smtClean="0"/>
              <a:t>Les lentilles</a:t>
            </a:r>
            <a:endParaRPr lang="fr-F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itre 3"/>
          <p:cNvSpPr txBox="1">
            <a:spLocks/>
          </p:cNvSpPr>
          <p:nvPr/>
        </p:nvSpPr>
        <p:spPr>
          <a:xfrm>
            <a:off x="475200" y="4869160"/>
            <a:ext cx="8345272" cy="6505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Examinons les séparément:</a:t>
            </a: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fr-FR" sz="2000" dirty="0" smtClean="0"/>
              <a:t> 1	0 - F’			=	Focale</a:t>
            </a:r>
          </a:p>
          <a:p>
            <a:pPr>
              <a:spcBef>
                <a:spcPct val="0"/>
              </a:spcBef>
              <a:defRPr/>
            </a:pPr>
            <a:r>
              <a:rPr lang="fr-FR" sz="2000" dirty="0" smtClean="0"/>
              <a:t>Pour un appareil avec un capteur APS-C, la focale de base est proche de 35 mm </a:t>
            </a:r>
          </a:p>
          <a:p>
            <a:pPr>
              <a:spcBef>
                <a:spcPct val="0"/>
              </a:spcBef>
              <a:defRPr/>
            </a:pPr>
            <a:r>
              <a:rPr lang="fr-FR" sz="1200" dirty="0" smtClean="0"/>
              <a:t> </a:t>
            </a:r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113" y="2152650"/>
            <a:ext cx="81057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lipse 12"/>
          <p:cNvSpPr/>
          <p:nvPr/>
        </p:nvSpPr>
        <p:spPr>
          <a:xfrm>
            <a:off x="4427984" y="3356992"/>
            <a:ext cx="108012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14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au point et longueurs focales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 Freuville 11 Septembre 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324000" y="1339200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000" dirty="0" smtClean="0"/>
              <a:t>Les lentilles</a:t>
            </a:r>
            <a:endParaRPr lang="fr-F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itre 3"/>
          <p:cNvSpPr txBox="1">
            <a:spLocks/>
          </p:cNvSpPr>
          <p:nvPr/>
        </p:nvSpPr>
        <p:spPr>
          <a:xfrm>
            <a:off x="475200" y="4869160"/>
            <a:ext cx="8345272" cy="6505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 objectif ayant une focale inférieure à cette valeur de base</a:t>
            </a:r>
          </a:p>
          <a:p>
            <a:pPr lvl="0">
              <a:spcBef>
                <a:spcPct val="0"/>
              </a:spcBef>
              <a:defRPr/>
            </a:pPr>
            <a:r>
              <a:rPr lang="fr-FR" sz="2000" dirty="0" smtClean="0">
                <a:latin typeface="+mj-lt"/>
                <a:ea typeface="+mj-ea"/>
                <a:cs typeface="+mj-cs"/>
              </a:rPr>
              <a:t>Est appelé Grand Angle ou Retrofocus</a:t>
            </a:r>
          </a:p>
          <a:p>
            <a:pPr lvl="0">
              <a:spcBef>
                <a:spcPct val="0"/>
              </a:spcBef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 réduisant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 focale, il faut également rapprocher l’objectif du capteur d’une même valeur</a:t>
            </a:r>
            <a:r>
              <a:rPr lang="fr-FR" sz="2000" dirty="0" smtClean="0">
                <a:latin typeface="+mj-lt"/>
                <a:ea typeface="+mj-ea"/>
                <a:cs typeface="+mj-cs"/>
              </a:rPr>
              <a:t>.</a:t>
            </a:r>
          </a:p>
          <a:p>
            <a:pPr lvl="0">
              <a:spcBef>
                <a:spcPct val="0"/>
              </a:spcBef>
              <a:defRPr/>
            </a:pPr>
            <a:r>
              <a:rPr lang="fr-FR" sz="2000" dirty="0" smtClean="0">
                <a:latin typeface="+mj-lt"/>
                <a:ea typeface="+mj-ea"/>
                <a:cs typeface="+mj-cs"/>
              </a:rPr>
              <a:t>Les rayons sont dispersés sur un plus grand angle et le sujet apparait plus petit.</a:t>
            </a:r>
            <a:endParaRPr lang="fr-FR" sz="2000" dirty="0" smtClean="0"/>
          </a:p>
          <a:p>
            <a:pPr>
              <a:spcBef>
                <a:spcPct val="0"/>
              </a:spcBef>
              <a:defRPr/>
            </a:pPr>
            <a:r>
              <a:rPr lang="fr-FR" sz="1200" dirty="0" smtClean="0"/>
              <a:t> </a:t>
            </a:r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427984" y="3356992"/>
            <a:ext cx="108012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113" y="2163763"/>
            <a:ext cx="810577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15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au point et longueurs focales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 Freuville 11 Septembre 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324000" y="1339200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000" dirty="0" smtClean="0"/>
              <a:t>Les lentilles</a:t>
            </a:r>
            <a:endParaRPr lang="fr-F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itre 3"/>
          <p:cNvSpPr txBox="1">
            <a:spLocks/>
          </p:cNvSpPr>
          <p:nvPr/>
        </p:nvSpPr>
        <p:spPr>
          <a:xfrm>
            <a:off x="475200" y="4869160"/>
            <a:ext cx="8345272" cy="6505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 objectif ayant une focale supérieur à cette valeur de base</a:t>
            </a:r>
          </a:p>
          <a:p>
            <a:pPr lvl="0">
              <a:spcBef>
                <a:spcPct val="0"/>
              </a:spcBef>
              <a:defRPr/>
            </a:pPr>
            <a:r>
              <a:rPr lang="fr-FR" sz="2000" dirty="0" smtClean="0">
                <a:latin typeface="+mj-lt"/>
                <a:ea typeface="+mj-ea"/>
                <a:cs typeface="+mj-cs"/>
              </a:rPr>
              <a:t>Est appelé Téléobjectif</a:t>
            </a:r>
          </a:p>
          <a:p>
            <a:pPr lvl="0">
              <a:spcBef>
                <a:spcPct val="0"/>
              </a:spcBef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 augmentant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 focale, il faut également éloigner l’objectif du capteur de la même valeur</a:t>
            </a:r>
            <a:r>
              <a:rPr lang="fr-FR" sz="2000" dirty="0" smtClean="0">
                <a:latin typeface="+mj-lt"/>
                <a:ea typeface="+mj-ea"/>
                <a:cs typeface="+mj-cs"/>
              </a:rPr>
              <a:t>.</a:t>
            </a:r>
          </a:p>
          <a:p>
            <a:pPr lvl="0">
              <a:spcBef>
                <a:spcPct val="0"/>
              </a:spcBef>
              <a:defRPr/>
            </a:pPr>
            <a:r>
              <a:rPr lang="fr-FR" sz="2000" dirty="0" smtClean="0">
                <a:latin typeface="+mj-lt"/>
                <a:ea typeface="+mj-ea"/>
                <a:cs typeface="+mj-cs"/>
              </a:rPr>
              <a:t>Les rayons sont dispersés sur un plus petit angle et le sujet apparait plus grand.</a:t>
            </a:r>
            <a:endParaRPr lang="fr-FR" sz="2000" dirty="0" smtClean="0"/>
          </a:p>
          <a:p>
            <a:pPr>
              <a:spcBef>
                <a:spcPct val="0"/>
              </a:spcBef>
              <a:defRPr/>
            </a:pPr>
            <a:r>
              <a:rPr lang="fr-FR" sz="1200" dirty="0" smtClean="0"/>
              <a:t> </a:t>
            </a:r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427984" y="3356992"/>
            <a:ext cx="108012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225" y="2166938"/>
            <a:ext cx="808196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16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au point et longueurs focales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 Freuville 11 Septembre 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324000" y="1339200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000" dirty="0" smtClean="0"/>
              <a:t>Les lentilles</a:t>
            </a:r>
            <a:endParaRPr lang="fr-F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itre 3"/>
          <p:cNvSpPr txBox="1">
            <a:spLocks/>
          </p:cNvSpPr>
          <p:nvPr/>
        </p:nvSpPr>
        <p:spPr>
          <a:xfrm>
            <a:off x="475200" y="4869160"/>
            <a:ext cx="8345272" cy="6505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000" dirty="0" smtClean="0"/>
              <a:t>2	B - BL	=	P	=	Distance de mise au point</a:t>
            </a:r>
          </a:p>
          <a:p>
            <a:pPr lvl="0">
              <a:spcBef>
                <a:spcPct val="0"/>
              </a:spcBef>
              <a:defRPr/>
            </a:pPr>
            <a:r>
              <a:rPr lang="fr-FR" sz="2000" dirty="0" smtClean="0"/>
              <a:t>Nous devons déplacer l’objectif entre le sujet et le capteur afin que tous les rayons se croisent au Foyer, à mi chemin entre l’objectif et le capteur.</a:t>
            </a:r>
          </a:p>
          <a:p>
            <a:pPr lvl="0">
              <a:spcBef>
                <a:spcPct val="0"/>
              </a:spcBef>
              <a:defRPr/>
            </a:pPr>
            <a:r>
              <a:rPr lang="fr-FR" sz="2000" dirty="0" smtClean="0"/>
              <a:t>Sinon l’image sera floue</a:t>
            </a:r>
          </a:p>
          <a:p>
            <a:pPr lvl="0">
              <a:spcBef>
                <a:spcPct val="0"/>
              </a:spcBef>
              <a:defRPr/>
            </a:pPr>
            <a:r>
              <a:rPr lang="fr-FR" sz="2000" dirty="0" smtClean="0"/>
              <a:t>OF ≠ FB’</a:t>
            </a:r>
          </a:p>
          <a:p>
            <a:pPr>
              <a:spcBef>
                <a:spcPct val="0"/>
              </a:spcBef>
              <a:defRPr/>
            </a:pPr>
            <a:r>
              <a:rPr lang="fr-FR" sz="1200" dirty="0" smtClean="0"/>
              <a:t> </a:t>
            </a:r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427984" y="3356992"/>
            <a:ext cx="1080120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/>
          <p:cNvSpPr/>
          <p:nvPr/>
        </p:nvSpPr>
        <p:spPr>
          <a:xfrm>
            <a:off x="2555776" y="2852936"/>
            <a:ext cx="237626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400" y="2152800"/>
            <a:ext cx="80867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llipse 14"/>
          <p:cNvSpPr/>
          <p:nvPr/>
        </p:nvSpPr>
        <p:spPr>
          <a:xfrm>
            <a:off x="2555776" y="2420888"/>
            <a:ext cx="3960440" cy="360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17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au point et longueurs focales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 Freuville 11 Septembre 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324000" y="1339200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000" dirty="0" smtClean="0"/>
              <a:t>Les lentilles</a:t>
            </a:r>
            <a:endParaRPr lang="fr-F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itre 3"/>
          <p:cNvSpPr txBox="1">
            <a:spLocks/>
          </p:cNvSpPr>
          <p:nvPr/>
        </p:nvSpPr>
        <p:spPr>
          <a:xfrm>
            <a:off x="475200" y="4869160"/>
            <a:ext cx="8345272" cy="6505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000" dirty="0" smtClean="0"/>
              <a:t>Une lentille peut être sujette à des défauts.</a:t>
            </a:r>
          </a:p>
          <a:p>
            <a:pPr lvl="0">
              <a:spcBef>
                <a:spcPct val="0"/>
              </a:spcBef>
              <a:defRPr/>
            </a:pPr>
            <a:r>
              <a:rPr lang="fr-FR" sz="2000" dirty="0" smtClean="0"/>
              <a:t>Nous examinerons ici l’aberration de sphéricité</a:t>
            </a:r>
          </a:p>
          <a:p>
            <a:pPr>
              <a:spcBef>
                <a:spcPct val="0"/>
              </a:spcBef>
              <a:defRPr/>
            </a:pPr>
            <a:r>
              <a:rPr lang="fr-FR" sz="2000" dirty="0" smtClean="0"/>
              <a:t>Lorsque les rayons lumineux ne se coupent pas tous au même foyer; il est impossible de faire la mise au point </a:t>
            </a:r>
          </a:p>
          <a:p>
            <a:pPr lvl="0"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r>
              <a:rPr lang="fr-FR" sz="1200" dirty="0" smtClean="0"/>
              <a:t> </a:t>
            </a:r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463" y="2168525"/>
            <a:ext cx="80914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Canard flo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3212976"/>
            <a:ext cx="817907" cy="101517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18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au point et longueurs focales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 Freuville 11 Septembre 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324000" y="1339200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2000" dirty="0" smtClean="0"/>
              <a:t>Les lentilles	Jusqu’à présent nous avons parlé de lentilles</a:t>
            </a:r>
            <a:r>
              <a:rPr lang="fr-FR" sz="2000" dirty="0" smtClean="0"/>
              <a:t>.</a:t>
            </a:r>
            <a:endParaRPr lang="fr-FR" sz="2000" dirty="0" smtClean="0"/>
          </a:p>
        </p:txBody>
      </p:sp>
      <p:sp>
        <p:nvSpPr>
          <p:cNvPr id="12" name="Titre 3"/>
          <p:cNvSpPr txBox="1">
            <a:spLocks/>
          </p:cNvSpPr>
          <p:nvPr/>
        </p:nvSpPr>
        <p:spPr>
          <a:xfrm>
            <a:off x="475200" y="4869160"/>
            <a:ext cx="8345272" cy="6505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000" dirty="0" smtClean="0"/>
              <a:t>Les </a:t>
            </a:r>
            <a:r>
              <a:rPr lang="fr-FR" sz="2000" dirty="0" smtClean="0"/>
              <a:t>fabricants d’appareils ont eu recours à des combinaisons de lentilles</a:t>
            </a:r>
          </a:p>
          <a:p>
            <a:pPr lvl="0">
              <a:spcBef>
                <a:spcPct val="0"/>
              </a:spcBef>
              <a:defRPr/>
            </a:pPr>
            <a:r>
              <a:rPr lang="fr-FR" sz="2000" dirty="0" smtClean="0"/>
              <a:t>Pour corriger les défauts de la lentille unique:</a:t>
            </a:r>
          </a:p>
          <a:p>
            <a:pPr lvl="0">
              <a:spcBef>
                <a:spcPct val="0"/>
              </a:spcBef>
              <a:defRPr/>
            </a:pPr>
            <a:r>
              <a:rPr lang="fr-FR" sz="2000" dirty="0" smtClean="0"/>
              <a:t>	</a:t>
            </a:r>
            <a:r>
              <a:rPr lang="fr-FR" sz="1400" dirty="0" smtClean="0"/>
              <a:t>Les </a:t>
            </a:r>
            <a:r>
              <a:rPr lang="fr-FR" sz="1400" dirty="0" smtClean="0"/>
              <a:t>aberrations.</a:t>
            </a:r>
          </a:p>
          <a:p>
            <a:pPr lvl="0">
              <a:spcBef>
                <a:spcPct val="0"/>
              </a:spcBef>
              <a:defRPr/>
            </a:pPr>
            <a:r>
              <a:rPr lang="fr-FR" sz="1400" dirty="0" smtClean="0"/>
              <a:t>	La luminosité</a:t>
            </a:r>
            <a:endParaRPr lang="fr-FR" sz="1400" dirty="0" smtClean="0"/>
          </a:p>
          <a:p>
            <a:pPr lvl="0">
              <a:spcBef>
                <a:spcPct val="0"/>
              </a:spcBef>
              <a:defRPr/>
            </a:pPr>
            <a:r>
              <a:rPr lang="fr-FR" sz="1400" dirty="0" smtClean="0"/>
              <a:t>	La longueur résultant de la focale: un objectif avec une focale de 500 mm  ferait 1 000 mm de long!</a:t>
            </a:r>
          </a:p>
          <a:p>
            <a:pPr lvl="0">
              <a:spcBef>
                <a:spcPct val="0"/>
              </a:spcBef>
              <a:defRPr/>
            </a:pPr>
            <a:r>
              <a:rPr lang="fr-FR" sz="1400" dirty="0" smtClean="0"/>
              <a:t>	Ceci permet également de modifier la longueur focale: les multifocales ou Zoom</a:t>
            </a:r>
          </a:p>
          <a:p>
            <a:pPr lvl="0">
              <a:spcBef>
                <a:spcPct val="0"/>
              </a:spcBef>
              <a:defRPr/>
            </a:pPr>
            <a:r>
              <a:rPr lang="fr-FR" sz="1400" dirty="0" smtClean="0"/>
              <a:t>	Mais faire cela avec qualité </a:t>
            </a:r>
            <a:r>
              <a:rPr lang="fr-FR" sz="1400" dirty="0" smtClean="0">
                <a:solidFill>
                  <a:srgbClr val="FF0000"/>
                </a:solidFill>
              </a:rPr>
              <a:t>A un prix!</a:t>
            </a:r>
          </a:p>
          <a:p>
            <a:pPr lvl="0">
              <a:spcBef>
                <a:spcPct val="0"/>
              </a:spcBef>
              <a:defRPr/>
            </a:pPr>
            <a:endParaRPr lang="fr-FR" sz="1400" dirty="0" smtClean="0"/>
          </a:p>
          <a:p>
            <a:pPr lvl="0"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r>
              <a:rPr lang="fr-FR" sz="1200" dirty="0" smtClean="0"/>
              <a:t> </a:t>
            </a:r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4355976" y="3429000"/>
            <a:ext cx="208823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938" y="2163763"/>
            <a:ext cx="8110537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19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au point et longueurs focales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 Freuville 11 Septembre 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323528" y="134076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L’exposition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475200" y="4869160"/>
            <a:ext cx="8345272" cy="6505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Maintenant nous devons maitriser cette luminosité</a:t>
            </a:r>
          </a:p>
          <a:p>
            <a:pPr lvl="0">
              <a:spcBef>
                <a:spcPct val="0"/>
              </a:spcBef>
              <a:defRPr/>
            </a:pPr>
            <a:r>
              <a:rPr lang="fr-FR" sz="2000" dirty="0" smtClean="0">
                <a:latin typeface="+mj-lt"/>
                <a:ea typeface="+mj-ea"/>
                <a:cs typeface="+mj-cs"/>
              </a:rPr>
              <a:t>Trop de lumière et l’image est sur exposée</a:t>
            </a: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225" y="2162175"/>
            <a:ext cx="8081963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440000" y="260648"/>
            <a:ext cx="7704856" cy="650503"/>
          </a:xfrm>
        </p:spPr>
        <p:txBody>
          <a:bodyPr>
            <a:normAutofit/>
          </a:bodyPr>
          <a:lstStyle/>
          <a:p>
            <a:pPr algn="l"/>
            <a:r>
              <a:rPr lang="fr-FR" sz="3200" dirty="0" smtClean="0"/>
              <a:t>Mise au point et longueurs focales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2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 Freuville 11 Septembre 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20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au point et longueurs focales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 Freuville 11 Septembre 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323528" y="134076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L’exposition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475200" y="4869160"/>
            <a:ext cx="8345272" cy="6505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Maintenant nous devons maitriser cette luminosité</a:t>
            </a:r>
          </a:p>
          <a:p>
            <a:pPr lvl="0">
              <a:spcBef>
                <a:spcPct val="0"/>
              </a:spcBef>
              <a:defRPr/>
            </a:pPr>
            <a:r>
              <a:rPr lang="fr-FR" sz="2000" dirty="0" smtClean="0">
                <a:latin typeface="+mj-lt"/>
                <a:ea typeface="+mj-ea"/>
                <a:cs typeface="+mj-cs"/>
              </a:rPr>
              <a:t>Trop peu de lumière et l’image est sous exposée</a:t>
            </a: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463" y="2168525"/>
            <a:ext cx="80914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21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au point et longueurs focales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 Freuville 11 Septembre 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323528" y="134076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L’exposition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475200" y="4869160"/>
            <a:ext cx="8345272" cy="6505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000" dirty="0" smtClean="0">
                <a:latin typeface="+mj-lt"/>
                <a:ea typeface="+mj-ea"/>
                <a:cs typeface="+mj-cs"/>
              </a:rPr>
              <a:t>Nous disposons de quatre outils principaux pour régler l’exposition: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fr-FR" sz="1200" dirty="0" smtClean="0">
                <a:latin typeface="+mj-lt"/>
                <a:ea typeface="+mj-ea"/>
                <a:cs typeface="+mj-cs"/>
              </a:rPr>
              <a:t>L’éclairage du sujet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fr-FR" sz="1200" dirty="0" smtClean="0">
                <a:latin typeface="+mj-lt"/>
                <a:ea typeface="+mj-ea"/>
                <a:cs typeface="+mj-cs"/>
              </a:rPr>
              <a:t>La sensibilité du capteur; actuellement de 100 à 25 600 ISO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fr-FR" sz="1200" dirty="0" smtClean="0">
                <a:latin typeface="+mj-lt"/>
                <a:ea typeface="+mj-ea"/>
                <a:cs typeface="+mj-cs"/>
              </a:rPr>
              <a:t>Le temps de pose de 1/8000</a:t>
            </a:r>
            <a:r>
              <a:rPr lang="fr-FR" sz="1200" baseline="30000" dirty="0" smtClean="0">
                <a:latin typeface="+mj-lt"/>
                <a:ea typeface="+mj-ea"/>
                <a:cs typeface="+mj-cs"/>
              </a:rPr>
              <a:t>e</a:t>
            </a:r>
            <a:r>
              <a:rPr lang="fr-FR" sz="1200" dirty="0" smtClean="0">
                <a:latin typeface="+mj-lt"/>
                <a:ea typeface="+mj-ea"/>
                <a:cs typeface="+mj-cs"/>
              </a:rPr>
              <a:t> de seconde à 30 secondes et au delà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fr-FR" sz="1200" dirty="0" smtClean="0">
                <a:latin typeface="+mj-lt"/>
                <a:ea typeface="+mj-ea"/>
                <a:cs typeface="+mj-cs"/>
              </a:rPr>
              <a:t>La luminosité de l’objectif généralement réglé par l’obturateur allant de &lt; </a:t>
            </a:r>
            <a:r>
              <a:rPr lang="fr-FR" sz="1200" dirty="0" smtClean="0"/>
              <a:t>ƒ 1 à ƒ 22 et plus au moyen de filtres</a:t>
            </a:r>
            <a:r>
              <a:rPr lang="fr-FR" sz="1200" dirty="0" smtClean="0">
                <a:latin typeface="+mj-lt"/>
                <a:ea typeface="+mj-ea"/>
                <a:cs typeface="+mj-cs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825" y="2159000"/>
            <a:ext cx="81343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22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au point et longueurs focales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 Freuville 11 Septembre 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323528" y="134076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L’exposition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475200" y="4869160"/>
            <a:ext cx="8345272" cy="6505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000" dirty="0" smtClean="0">
                <a:latin typeface="+mj-lt"/>
                <a:ea typeface="+mj-ea"/>
                <a:cs typeface="+mj-cs"/>
              </a:rPr>
              <a:t>Dans le cadre de cet exposé; nous ne tiendrons compte que de l’élément optique:</a:t>
            </a:r>
          </a:p>
          <a:p>
            <a:pPr marL="457200" lvl="0" indent="-457200">
              <a:spcBef>
                <a:spcPct val="0"/>
              </a:spcBef>
              <a:buAutoNum type="arabicPeriod" startAt="4"/>
              <a:defRPr/>
            </a:pPr>
            <a:r>
              <a:rPr lang="fr-FR" sz="2000" dirty="0" smtClean="0">
                <a:latin typeface="+mj-lt"/>
                <a:ea typeface="+mj-ea"/>
                <a:cs typeface="+mj-cs"/>
              </a:rPr>
              <a:t>La </a:t>
            </a:r>
            <a:r>
              <a:rPr lang="fr-FR" sz="2000" dirty="0" smtClean="0">
                <a:latin typeface="+mj-lt"/>
                <a:ea typeface="+mj-ea"/>
                <a:cs typeface="+mj-cs"/>
              </a:rPr>
              <a:t>luminosité de l’objectif généralement réglé par l’obturateur allant de &lt; </a:t>
            </a:r>
            <a:r>
              <a:rPr lang="fr-FR" sz="2000" dirty="0" smtClean="0"/>
              <a:t>ƒ 1 à ƒ </a:t>
            </a:r>
            <a:r>
              <a:rPr lang="fr-FR" sz="2000" dirty="0" smtClean="0"/>
              <a:t>22. </a:t>
            </a:r>
            <a:r>
              <a:rPr lang="fr-FR" sz="2000" dirty="0" smtClean="0">
                <a:latin typeface="+mj-lt"/>
                <a:ea typeface="+mj-ea"/>
                <a:cs typeface="+mj-cs"/>
              </a:rPr>
              <a:t>Celui-ci diminue l’ouverture, laisse passer moins de lumière et à un effet sur la propagation des rayons lumineux dans le système optique</a:t>
            </a:r>
            <a:endParaRPr lang="fr-FR" sz="20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938" y="2152650"/>
            <a:ext cx="8110537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23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au point et longueurs focales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 Freuville 11 Septembre 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323528" y="134076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profondeur de champ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475200" y="4869160"/>
            <a:ext cx="8345272" cy="6505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2000" dirty="0" smtClean="0"/>
              <a:t>C’est </a:t>
            </a:r>
            <a:r>
              <a:rPr lang="fr-FR" sz="2000" dirty="0" smtClean="0"/>
              <a:t>la proportion de netteté de part et d’autre du sujet sur lequel est réalisée la mise au </a:t>
            </a:r>
            <a:r>
              <a:rPr lang="fr-FR" sz="2000" dirty="0" smtClean="0"/>
              <a:t>point. Elle s’obtient </a:t>
            </a:r>
            <a:r>
              <a:rPr lang="fr-FR" sz="2000" dirty="0" smtClean="0"/>
              <a:t>toujours dans la proportion 1/3 devant ; 2/3 derrière</a:t>
            </a:r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lang="fr-FR" sz="20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700" y="2163763"/>
            <a:ext cx="8101013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24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au point et longueurs focales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 Freuville 11 Septembre 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323528" y="134076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profondeur de champ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475200" y="4869161"/>
            <a:ext cx="8345272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2000" dirty="0" smtClean="0"/>
              <a:t>La profondeur de champ est limitée par différents facteurs: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fr-FR" sz="1200" dirty="0" smtClean="0"/>
              <a:t>La distance du sujet à l’objectif</a:t>
            </a:r>
            <a:endParaRPr lang="fr-FR" sz="1200" dirty="0" smtClean="0"/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fr-FR" sz="1200" dirty="0" smtClean="0"/>
              <a:t>La </a:t>
            </a:r>
            <a:r>
              <a:rPr lang="fr-FR" sz="1200" dirty="0" smtClean="0"/>
              <a:t>longueur focale</a:t>
            </a:r>
            <a:endParaRPr lang="fr-FR" sz="1200" dirty="0" smtClean="0"/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fr-FR" sz="1200" dirty="0" smtClean="0"/>
              <a:t>L’ouverture du diaphragme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fr-FR" sz="1200" dirty="0" smtClean="0"/>
              <a:t>La qualité de l’objectif</a:t>
            </a: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lang="fr-FR" sz="20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463" y="2162175"/>
            <a:ext cx="8091487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25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au point et longueurs focales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 Freuville 11 Septembre 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323528" y="134076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profondeur de champ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475200" y="4869160"/>
            <a:ext cx="8345272" cy="6505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2000" dirty="0" smtClean="0"/>
              <a:t>Examinons les point par point</a:t>
            </a:r>
          </a:p>
          <a:p>
            <a:pPr lvl="0">
              <a:spcBef>
                <a:spcPct val="0"/>
              </a:spcBef>
              <a:defRPr/>
            </a:pPr>
            <a:r>
              <a:rPr lang="fr-FR" sz="2000" dirty="0" smtClean="0"/>
              <a:t>La distance du sujet à </a:t>
            </a:r>
            <a:r>
              <a:rPr lang="fr-FR" sz="2000" dirty="0" smtClean="0"/>
              <a:t>l’objectif. </a:t>
            </a:r>
            <a:r>
              <a:rPr lang="fr-FR" sz="2000" dirty="0" smtClean="0"/>
              <a:t>E</a:t>
            </a:r>
            <a:r>
              <a:rPr lang="fr-FR" sz="2000" dirty="0" smtClean="0"/>
              <a:t>n rapprochant le sujet de l’objectif; on augment l’angle des rayons lumineux par rapport à l’axe optique.</a:t>
            </a:r>
          </a:p>
          <a:p>
            <a:pPr lvl="0">
              <a:spcBef>
                <a:spcPct val="0"/>
              </a:spcBef>
              <a:defRPr/>
            </a:pPr>
            <a:r>
              <a:rPr lang="fr-FR" sz="2000" dirty="0" smtClean="0"/>
              <a:t>Ceci diminue la profondeur de champ.</a:t>
            </a: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lang="fr-FR" sz="20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875" y="2162175"/>
            <a:ext cx="80962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26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au point et longueurs focales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 Freuville 11 Septembre 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323528" y="134076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profondeur de champ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475200" y="4869160"/>
            <a:ext cx="8345272" cy="6505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2000" dirty="0" smtClean="0"/>
              <a:t>Examinons les point par point</a:t>
            </a:r>
          </a:p>
          <a:p>
            <a:pPr lvl="0">
              <a:spcBef>
                <a:spcPct val="0"/>
              </a:spcBef>
              <a:defRPr/>
            </a:pPr>
            <a:r>
              <a:rPr lang="fr-FR" sz="2000" dirty="0" smtClean="0"/>
              <a:t>La distance du sujet à </a:t>
            </a:r>
            <a:r>
              <a:rPr lang="fr-FR" sz="2000" dirty="0" smtClean="0"/>
              <a:t>l’objectif. </a:t>
            </a:r>
            <a:r>
              <a:rPr lang="fr-FR" sz="2000" dirty="0" smtClean="0"/>
              <a:t>E</a:t>
            </a:r>
            <a:r>
              <a:rPr lang="fr-FR" sz="2000" dirty="0" smtClean="0"/>
              <a:t>n éloignant le sujet de l’objectif; </a:t>
            </a:r>
            <a:r>
              <a:rPr lang="fr-FR" sz="2000" dirty="0" smtClean="0"/>
              <a:t>on diminue l’angle des rayons lumineux par rapport à l’axe optique</a:t>
            </a:r>
            <a:r>
              <a:rPr lang="fr-FR" sz="2000" dirty="0" smtClean="0"/>
              <a:t>.</a:t>
            </a:r>
          </a:p>
          <a:p>
            <a:pPr>
              <a:spcBef>
                <a:spcPct val="0"/>
              </a:spcBef>
              <a:defRPr/>
            </a:pPr>
            <a:r>
              <a:rPr lang="fr-FR" sz="2000" dirty="0" smtClean="0"/>
              <a:t>Ceci augmente la profondeur de champ.</a:t>
            </a:r>
          </a:p>
          <a:p>
            <a:pPr lvl="0"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lang="fr-FR" sz="20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463" y="2162175"/>
            <a:ext cx="8091487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27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au point et longueurs focales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 Freuville 11 Septembre 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323528" y="134076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profondeur de champ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475200" y="4869160"/>
            <a:ext cx="8345272" cy="6505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2000" dirty="0" smtClean="0"/>
              <a:t>Examinons les point par point</a:t>
            </a:r>
          </a:p>
          <a:p>
            <a:pPr lvl="0">
              <a:spcBef>
                <a:spcPct val="0"/>
              </a:spcBef>
              <a:defRPr/>
            </a:pPr>
            <a:r>
              <a:rPr lang="fr-FR" sz="2000" dirty="0" smtClean="0"/>
              <a:t>La longueur focale. En diminuant la longueur focale; on diminue l’angle des rayons lumineux par rapport à l’axe optique.</a:t>
            </a:r>
          </a:p>
          <a:p>
            <a:pPr lvl="0">
              <a:spcBef>
                <a:spcPct val="0"/>
              </a:spcBef>
              <a:defRPr/>
            </a:pPr>
            <a:r>
              <a:rPr lang="fr-FR" sz="2000" dirty="0" smtClean="0"/>
              <a:t>Ceci </a:t>
            </a:r>
            <a:r>
              <a:rPr lang="fr-FR" sz="2000" dirty="0" smtClean="0"/>
              <a:t>augmente </a:t>
            </a:r>
            <a:r>
              <a:rPr lang="fr-FR" sz="2000" dirty="0" smtClean="0"/>
              <a:t>la profondeur de champ</a:t>
            </a:r>
          </a:p>
          <a:p>
            <a:pPr lvl="0"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lang="fr-FR" sz="20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463" y="2159000"/>
            <a:ext cx="8091487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28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au point et longueurs focales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 Freuville 11 Septembre 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323528" y="134076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profondeur de champ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475200" y="4869160"/>
            <a:ext cx="8345272" cy="6505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2000" dirty="0" smtClean="0"/>
              <a:t>Examinons les point par point</a:t>
            </a:r>
          </a:p>
          <a:p>
            <a:pPr lvl="0">
              <a:spcBef>
                <a:spcPct val="0"/>
              </a:spcBef>
              <a:defRPr/>
            </a:pPr>
            <a:r>
              <a:rPr lang="fr-FR" sz="2000" dirty="0" smtClean="0"/>
              <a:t>La longueur </a:t>
            </a:r>
            <a:r>
              <a:rPr lang="fr-FR" sz="2000" dirty="0" smtClean="0"/>
              <a:t>focale. </a:t>
            </a:r>
            <a:r>
              <a:rPr lang="fr-FR" sz="2000" dirty="0" smtClean="0"/>
              <a:t>En </a:t>
            </a:r>
            <a:r>
              <a:rPr lang="fr-FR" sz="2000" dirty="0" smtClean="0"/>
              <a:t>diminuant la longueur focale; </a:t>
            </a:r>
            <a:r>
              <a:rPr lang="fr-FR" sz="2000" dirty="0" smtClean="0"/>
              <a:t>on </a:t>
            </a:r>
            <a:r>
              <a:rPr lang="fr-FR" sz="2000" dirty="0" smtClean="0"/>
              <a:t>diminue </a:t>
            </a:r>
            <a:r>
              <a:rPr lang="fr-FR" sz="2000" dirty="0" smtClean="0"/>
              <a:t>l’angle des rayons lumineux par rapport à l’axe optique.</a:t>
            </a:r>
          </a:p>
          <a:p>
            <a:pPr lvl="0">
              <a:spcBef>
                <a:spcPct val="0"/>
              </a:spcBef>
              <a:defRPr/>
            </a:pPr>
            <a:r>
              <a:rPr lang="fr-FR" sz="2000" dirty="0" smtClean="0"/>
              <a:t>Ceci </a:t>
            </a:r>
            <a:r>
              <a:rPr lang="fr-FR" sz="2000" dirty="0" smtClean="0"/>
              <a:t>augmente </a:t>
            </a:r>
            <a:r>
              <a:rPr lang="fr-FR" sz="2000" dirty="0" smtClean="0"/>
              <a:t>la profondeur de champ</a:t>
            </a:r>
            <a:r>
              <a:rPr lang="fr-FR" sz="2000" dirty="0" smtClean="0"/>
              <a:t>. Et inversement</a:t>
            </a:r>
            <a:endParaRPr lang="fr-FR" sz="2000" dirty="0" smtClean="0"/>
          </a:p>
          <a:p>
            <a:pPr marL="457200" lvl="0" indent="-457200"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lang="fr-FR" sz="20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113" y="2157413"/>
            <a:ext cx="81057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29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au point et longueurs focales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 Freuville 11 Septembre 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323528" y="134076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profondeur de champ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475200" y="4869160"/>
            <a:ext cx="8345272" cy="6505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2000" dirty="0" smtClean="0"/>
              <a:t>Examinons les point par point</a:t>
            </a:r>
          </a:p>
          <a:p>
            <a:pPr marL="457200" lvl="0" indent="-457200">
              <a:spcBef>
                <a:spcPct val="0"/>
              </a:spcBef>
              <a:defRPr/>
            </a:pPr>
            <a:r>
              <a:rPr lang="fr-FR" sz="2000" dirty="0" smtClean="0"/>
              <a:t>L’ouverture du </a:t>
            </a:r>
            <a:r>
              <a:rPr lang="fr-FR" sz="2000" dirty="0" smtClean="0"/>
              <a:t>diaphragme; en fermant le diaphragme</a:t>
            </a:r>
          </a:p>
          <a:p>
            <a:pPr lvl="0"/>
            <a:r>
              <a:rPr lang="fr-FR" sz="2000" dirty="0" smtClean="0"/>
              <a:t>On oblige </a:t>
            </a:r>
            <a:r>
              <a:rPr lang="fr-FR" sz="2000" dirty="0" smtClean="0"/>
              <a:t>tous les rayons à passer </a:t>
            </a:r>
            <a:r>
              <a:rPr lang="fr-FR" sz="2000" dirty="0" smtClean="0"/>
              <a:t>plus prés du centre </a:t>
            </a:r>
            <a:r>
              <a:rPr lang="fr-FR" sz="2000" dirty="0" smtClean="0"/>
              <a:t>de la lentille.</a:t>
            </a:r>
          </a:p>
          <a:p>
            <a:r>
              <a:rPr lang="fr-FR" sz="2000" dirty="0" smtClean="0"/>
              <a:t>Ceci étant sa </a:t>
            </a:r>
            <a:r>
              <a:rPr lang="fr-FR" sz="2000" dirty="0" smtClean="0"/>
              <a:t>portion la plus </a:t>
            </a:r>
            <a:r>
              <a:rPr lang="fr-FR" sz="2000" dirty="0" smtClean="0"/>
              <a:t>plate, </a:t>
            </a:r>
            <a:r>
              <a:rPr lang="fr-FR" sz="2000" dirty="0" smtClean="0"/>
              <a:t>les foyers seront sur un même point, d’où une plus grande profondeur de champ</a:t>
            </a:r>
          </a:p>
          <a:p>
            <a:pPr marL="457200" lvl="0" indent="-457200"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lang="fr-FR" sz="20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938" y="2152650"/>
            <a:ext cx="8110537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3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au point et longueurs focales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 Freuville 11 Septembre 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324000" y="1339200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000" dirty="0" smtClean="0"/>
              <a:t>Le niveau « </a:t>
            </a:r>
            <a:r>
              <a:rPr lang="fr-FR" sz="2000" b="1" dirty="0" smtClean="0"/>
              <a:t>0 »</a:t>
            </a:r>
            <a:r>
              <a:rPr lang="fr-FR" sz="2000" dirty="0" smtClean="0"/>
              <a:t> de l’appareil photo: le Sténopé</a:t>
            </a:r>
          </a:p>
        </p:txBody>
      </p:sp>
      <p:sp>
        <p:nvSpPr>
          <p:cNvPr id="10" name="Titre 3"/>
          <p:cNvSpPr txBox="1">
            <a:spLocks/>
          </p:cNvSpPr>
          <p:nvPr/>
        </p:nvSpPr>
        <p:spPr>
          <a:xfrm>
            <a:off x="475200" y="4869160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Une plaque avec un trou de 0,28 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>
                <a:latin typeface="+mj-lt"/>
                <a:ea typeface="+mj-ea"/>
                <a:cs typeface="+mj-cs"/>
              </a:rPr>
              <a:t>Un sujet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>
                <a:latin typeface="+mj-lt"/>
                <a:ea typeface="+mj-ea"/>
                <a:cs typeface="+mj-cs"/>
              </a:rPr>
              <a:t>Et sa projection inversée sur un support</a:t>
            </a:r>
            <a:endParaRPr lang="fr-FR" sz="2000" dirty="0"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588" y="2163763"/>
            <a:ext cx="812482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30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au point et longueurs focales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 Freuville 11 Septembre 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323528" y="134076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profondeur de champ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475200" y="4869160"/>
            <a:ext cx="8345272" cy="6505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fr-FR" sz="2000" dirty="0" smtClean="0"/>
              <a:t>Examinons les point par point</a:t>
            </a:r>
          </a:p>
          <a:p>
            <a:pPr indent="-457200">
              <a:spcBef>
                <a:spcPct val="0"/>
              </a:spcBef>
              <a:defRPr/>
            </a:pPr>
            <a:r>
              <a:rPr lang="fr-FR" sz="2000" dirty="0" smtClean="0"/>
              <a:t>La qualité de l’objectif. Au plus vous ouvrez votre porte monnaie, </a:t>
            </a:r>
          </a:p>
          <a:p>
            <a:pPr indent="-457200">
              <a:spcBef>
                <a:spcPct val="0"/>
              </a:spcBef>
              <a:defRPr/>
            </a:pPr>
            <a:endParaRPr lang="fr-FR" sz="2000" dirty="0" smtClean="0"/>
          </a:p>
          <a:p>
            <a:pPr indent="-457200">
              <a:spcBef>
                <a:spcPct val="0"/>
              </a:spcBef>
              <a:defRPr/>
            </a:pPr>
            <a:r>
              <a:rPr lang="fr-FR" sz="2000" dirty="0" smtClean="0"/>
              <a:t>au meilleur seront les résultats </a:t>
            </a:r>
            <a:endParaRPr lang="fr-FR" sz="2000" dirty="0" smtClean="0"/>
          </a:p>
          <a:p>
            <a:pPr marL="457200" lvl="0" indent="-457200"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lang="fr-FR" sz="20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463" y="2162175"/>
            <a:ext cx="8091487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bilette70.b.i.pic.centerblog.net/0_a9e42_f753fe12_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4725144"/>
            <a:ext cx="1417726" cy="15493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31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au point et longueurs focales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 Freuville 11 Septembre 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323528" y="134076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475200" y="4869160"/>
            <a:ext cx="8345272" cy="6505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457200" lvl="0" indent="-457200"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lang="fr-FR" sz="20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re 3"/>
          <p:cNvSpPr txBox="1">
            <a:spLocks/>
          </p:cNvSpPr>
          <p:nvPr/>
        </p:nvSpPr>
        <p:spPr>
          <a:xfrm>
            <a:off x="539552" y="3573016"/>
            <a:ext cx="8345272" cy="6505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 marL="457200" lvl="0" indent="-457200"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lang="fr-FR" sz="20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12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>
              <a:spcBef>
                <a:spcPct val="0"/>
              </a:spcBef>
              <a:defRPr/>
            </a:pPr>
            <a:endParaRPr lang="fr-FR" sz="2000" dirty="0" smtClean="0"/>
          </a:p>
          <a:p>
            <a:pPr lvl="0">
              <a:spcBef>
                <a:spcPct val="0"/>
              </a:spcBef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539552" y="4653136"/>
          <a:ext cx="820891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137732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Grande profondeur de champ</a:t>
                      </a:r>
                    </a:p>
                    <a:p>
                      <a:pPr marL="457200" lvl="0" indent="-457200">
                        <a:spcBef>
                          <a:spcPct val="0"/>
                        </a:spcBef>
                        <a:buFont typeface="+mj-lt"/>
                        <a:buAutoNum type="arabicPeriod"/>
                        <a:defRPr/>
                      </a:pPr>
                      <a:r>
                        <a:rPr lang="fr-FR" sz="1800" dirty="0" smtClean="0"/>
                        <a:t>Grande distance du sujet à l’objectif</a:t>
                      </a:r>
                    </a:p>
                    <a:p>
                      <a:pPr marL="457200" lvl="0" indent="-457200">
                        <a:spcBef>
                          <a:spcPct val="0"/>
                        </a:spcBef>
                        <a:buFont typeface="+mj-lt"/>
                        <a:buAutoNum type="arabicPeriod"/>
                        <a:defRPr/>
                      </a:pPr>
                      <a:r>
                        <a:rPr lang="fr-FR" sz="1800" dirty="0" smtClean="0"/>
                        <a:t>Faible longueur focale</a:t>
                      </a:r>
                    </a:p>
                    <a:p>
                      <a:pPr marL="457200" lvl="0" indent="-457200">
                        <a:spcBef>
                          <a:spcPct val="0"/>
                        </a:spcBef>
                        <a:buFont typeface="+mj-lt"/>
                        <a:buAutoNum type="arabicPeriod"/>
                        <a:defRPr/>
                      </a:pPr>
                      <a:r>
                        <a:rPr lang="fr-FR" sz="1800" dirty="0" smtClean="0"/>
                        <a:t>Faible ouverture du diaphragme</a:t>
                      </a:r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Faible profondeur de champ</a:t>
                      </a:r>
                    </a:p>
                    <a:p>
                      <a:pPr marL="457200" lvl="0" indent="-457200">
                        <a:spcBef>
                          <a:spcPct val="0"/>
                        </a:spcBef>
                        <a:buFont typeface="+mj-lt"/>
                        <a:buAutoNum type="arabicPeriod"/>
                        <a:defRPr/>
                      </a:pPr>
                      <a:r>
                        <a:rPr lang="fr-FR" sz="1800" dirty="0" smtClean="0"/>
                        <a:t>Faible distance du sujet à l’objectif</a:t>
                      </a:r>
                    </a:p>
                    <a:p>
                      <a:pPr marL="457200" lvl="0" indent="-457200">
                        <a:spcBef>
                          <a:spcPct val="0"/>
                        </a:spcBef>
                        <a:buFont typeface="+mj-lt"/>
                        <a:buAutoNum type="arabicPeriod"/>
                        <a:defRPr/>
                      </a:pPr>
                      <a:r>
                        <a:rPr lang="fr-FR" sz="1800" dirty="0" smtClean="0"/>
                        <a:t>Grande longueur focale</a:t>
                      </a:r>
                    </a:p>
                    <a:p>
                      <a:pPr marL="457200" lvl="0" indent="-457200">
                        <a:spcBef>
                          <a:spcPct val="0"/>
                        </a:spcBef>
                        <a:buFont typeface="+mj-lt"/>
                        <a:buAutoNum type="arabicPeriod"/>
                        <a:defRPr/>
                      </a:pPr>
                      <a:r>
                        <a:rPr lang="fr-FR" sz="1800" dirty="0" smtClean="0"/>
                        <a:t>Grande ouverture du diaphragme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1122" name="Picture 2" descr="http://www.tutophoto.com/Data/Images-Post/120902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484784"/>
            <a:ext cx="4772025" cy="2762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32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au point et longueurs focales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 Freuville 11 Septembre 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323528" y="134076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Merci de votre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attention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2945" name="Picture 1" descr="C:\Users\Jack Freuville\Documents\Loisirs\Photos général\Photo Club\Comité\Présentations\Mise au point et longeur focale\Photos retenues\Canard modè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060848"/>
            <a:ext cx="3286125" cy="40782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4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au point et longueurs focales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 Freuville 11 Septembre 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324000" y="1339200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000" dirty="0" smtClean="0"/>
              <a:t>Le niveau « </a:t>
            </a:r>
            <a:r>
              <a:rPr lang="fr-FR" sz="2000" b="1" dirty="0" smtClean="0"/>
              <a:t>0 »</a:t>
            </a:r>
            <a:r>
              <a:rPr lang="fr-FR" sz="2000" dirty="0" smtClean="0"/>
              <a:t> de l’appareil photo: le Sténopé</a:t>
            </a:r>
            <a:endParaRPr lang="fr-F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itre 3"/>
          <p:cNvSpPr txBox="1">
            <a:spLocks/>
          </p:cNvSpPr>
          <p:nvPr/>
        </p:nvSpPr>
        <p:spPr>
          <a:xfrm>
            <a:off x="475200" y="4869160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 dispositif optique a l’avantage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pas nécessiter de mise au point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225" y="2159000"/>
            <a:ext cx="8081963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5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au point et longueurs focales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 Freuville 11 Septembre 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324000" y="1339200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000" dirty="0" smtClean="0"/>
              <a:t>Le niveau « </a:t>
            </a:r>
            <a:r>
              <a:rPr lang="fr-FR" sz="2000" b="1" dirty="0" smtClean="0"/>
              <a:t>0 »</a:t>
            </a:r>
            <a:r>
              <a:rPr lang="fr-FR" sz="2000" dirty="0" smtClean="0"/>
              <a:t> de l’appareil photo: le Sténopé</a:t>
            </a:r>
            <a:endParaRPr lang="fr-F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113" y="2157413"/>
            <a:ext cx="81057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re 3"/>
          <p:cNvSpPr txBox="1">
            <a:spLocks/>
          </p:cNvSpPr>
          <p:nvPr/>
        </p:nvSpPr>
        <p:spPr>
          <a:xfrm>
            <a:off x="475200" y="4869160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 dispositif optique a l’avantage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pas nécessiter de mise au point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6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au point et longueurs focales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 Freuville 11 Septembre 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324000" y="1339200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000" dirty="0" smtClean="0"/>
              <a:t>Le niveau « </a:t>
            </a:r>
            <a:r>
              <a:rPr lang="fr-FR" sz="2000" b="1" dirty="0" smtClean="0"/>
              <a:t>0 »</a:t>
            </a:r>
            <a:r>
              <a:rPr lang="fr-FR" sz="2000" dirty="0" smtClean="0"/>
              <a:t> de l’appareil photo: le Sténopé</a:t>
            </a:r>
            <a:endParaRPr lang="fr-F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itre 3"/>
          <p:cNvSpPr txBox="1">
            <a:spLocks/>
          </p:cNvSpPr>
          <p:nvPr/>
        </p:nvSpPr>
        <p:spPr>
          <a:xfrm>
            <a:off x="475200" y="4869160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 dispositif optique a également l’avantage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ne pas avoir de longueur focale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275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" y="2154238"/>
            <a:ext cx="8086725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7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au point et longueurs focales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 Freuville 11 Septembre 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324000" y="1339200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000" dirty="0" smtClean="0"/>
              <a:t>Le niveau « </a:t>
            </a:r>
            <a:r>
              <a:rPr lang="fr-FR" sz="2000" b="1" dirty="0" smtClean="0"/>
              <a:t>0 »</a:t>
            </a:r>
            <a:r>
              <a:rPr lang="fr-FR" sz="2000" dirty="0" smtClean="0"/>
              <a:t> de l’appareil photo: le Sténopé</a:t>
            </a:r>
            <a:endParaRPr lang="fr-F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itre 3"/>
          <p:cNvSpPr txBox="1">
            <a:spLocks/>
          </p:cNvSpPr>
          <p:nvPr/>
        </p:nvSpPr>
        <p:spPr>
          <a:xfrm>
            <a:off x="475200" y="4869160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 dispositif optique a également l’avantage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ne pas avoir de longueur focale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938" y="2157413"/>
            <a:ext cx="8110537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8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au point et longueurs focales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 Freuville 11 Septembre 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324000" y="1339200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000" dirty="0" smtClean="0"/>
              <a:t>Le niveau « </a:t>
            </a:r>
            <a:r>
              <a:rPr lang="fr-FR" sz="2000" b="1" dirty="0" smtClean="0"/>
              <a:t>0 »</a:t>
            </a:r>
            <a:r>
              <a:rPr lang="fr-FR" sz="2000" dirty="0" smtClean="0"/>
              <a:t> de l’appareil photo: le Sténopé</a:t>
            </a:r>
            <a:endParaRPr lang="fr-F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588" y="2163763"/>
            <a:ext cx="812482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re 3"/>
          <p:cNvSpPr txBox="1">
            <a:spLocks/>
          </p:cNvSpPr>
          <p:nvPr/>
        </p:nvSpPr>
        <p:spPr>
          <a:xfrm>
            <a:off x="475200" y="4869160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Cependant, il a l’ énorme désavantage d’être très peu lumi</a:t>
            </a:r>
            <a:r>
              <a:rPr lang="fr-FR" sz="2000" dirty="0" smtClean="0">
                <a:latin typeface="+mj-lt"/>
                <a:ea typeface="+mj-ea"/>
                <a:cs typeface="+mj-cs"/>
              </a:rPr>
              <a:t>neux; de l’ordre de </a:t>
            </a:r>
            <a:r>
              <a:rPr lang="fr-FR" sz="2000" dirty="0" smtClean="0"/>
              <a:t>ƒ </a:t>
            </a:r>
            <a:r>
              <a:rPr lang="fr-FR" sz="2000" dirty="0" smtClean="0">
                <a:latin typeface="+mj-lt"/>
                <a:ea typeface="+mj-ea"/>
                <a:cs typeface="+mj-cs"/>
              </a:rPr>
              <a:t>64! 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r>
              <a:rPr lang="fr-FR" sz="2000" baseline="0" dirty="0" smtClean="0">
                <a:latin typeface="+mj-lt"/>
                <a:ea typeface="+mj-ea"/>
                <a:cs typeface="+mj-cs"/>
              </a:rPr>
              <a:t>Sans possibilité d’augmenter</a:t>
            </a:r>
            <a:r>
              <a:rPr lang="fr-FR" sz="2000" dirty="0" smtClean="0">
                <a:latin typeface="+mj-lt"/>
                <a:ea typeface="+mj-ea"/>
                <a:cs typeface="+mj-cs"/>
              </a:rPr>
              <a:t> </a:t>
            </a:r>
            <a:r>
              <a:rPr lang="fr-FR" sz="2000" baseline="0" dirty="0" smtClean="0">
                <a:latin typeface="+mj-lt"/>
                <a:ea typeface="+mj-ea"/>
                <a:cs typeface="+mj-cs"/>
              </a:rPr>
              <a:t>l’ouverture;</a:t>
            </a:r>
            <a:r>
              <a:rPr lang="fr-FR" sz="2000" dirty="0" smtClean="0">
                <a:latin typeface="+mj-lt"/>
                <a:ea typeface="+mj-ea"/>
                <a:cs typeface="+mj-cs"/>
              </a:rPr>
              <a:t> il faut fortement rallonger le temps de pose pour sensibiliser un film ou un capteur.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2492896"/>
            <a:ext cx="2669833" cy="215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12168" cy="365125"/>
          </a:xfrm>
        </p:spPr>
        <p:txBody>
          <a:bodyPr/>
          <a:lstStyle/>
          <a:p>
            <a:pPr algn="l"/>
            <a:r>
              <a:rPr lang="fr-FR" dirty="0" smtClean="0"/>
              <a:t>Diapositive </a:t>
            </a:r>
            <a:fld id="{8541F306-430D-4BFD-B074-FB96F54F43D1}" type="slidenum">
              <a:rPr lang="fr-FR" smtClean="0"/>
              <a:pPr algn="l"/>
              <a:t>9</a:t>
            </a:fld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1440000" y="260648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au point et longueurs focales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15608" y="660838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Jack Freuville 11 Septembre 2015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324000" y="1339200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000" dirty="0" smtClean="0"/>
              <a:t>Le niveau « </a:t>
            </a:r>
            <a:r>
              <a:rPr lang="fr-FR" sz="2000" b="1" dirty="0" smtClean="0"/>
              <a:t>0 »</a:t>
            </a:r>
            <a:r>
              <a:rPr lang="fr-FR" sz="2000" dirty="0" smtClean="0"/>
              <a:t> de l’appareil photo: le Sténopé</a:t>
            </a:r>
            <a:endParaRPr lang="fr-F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itre 3"/>
          <p:cNvSpPr txBox="1">
            <a:spLocks/>
          </p:cNvSpPr>
          <p:nvPr/>
        </p:nvSpPr>
        <p:spPr>
          <a:xfrm>
            <a:off x="475200" y="4869160"/>
            <a:ext cx="7704856" cy="6505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Pour remédier à cela, on agrandi donc le passage des rayons lumineux pour augmenter l’éclairement; mais, ce faisant, il est nécessaire de corriger la dispersion </a:t>
            </a:r>
            <a:r>
              <a:rPr lang="fr-FR" sz="2000" dirty="0" smtClean="0"/>
              <a:t>de ces rayons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875" y="2159000"/>
            <a:ext cx="80962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3127</TotalTime>
  <Words>1405</Words>
  <Application>Microsoft Office PowerPoint</Application>
  <PresentationFormat>Affichage à l'écran (4:3)</PresentationFormat>
  <Paragraphs>481</Paragraphs>
  <Slides>32</Slides>
  <Notes>32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Mise au point</vt:lpstr>
      <vt:lpstr>Mise au point et longueurs focales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Jack Freuville</dc:creator>
  <cp:lastModifiedBy>Jack Freuville</cp:lastModifiedBy>
  <cp:revision>367</cp:revision>
  <dcterms:created xsi:type="dcterms:W3CDTF">2014-02-10T11:38:14Z</dcterms:created>
  <dcterms:modified xsi:type="dcterms:W3CDTF">2015-09-10T14:28:06Z</dcterms:modified>
</cp:coreProperties>
</file>